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6"/>
  </p:notesMasterIdLst>
  <p:handoutMasterIdLst>
    <p:handoutMasterId r:id="rId17"/>
  </p:handoutMasterIdLst>
  <p:sldIdLst>
    <p:sldId id="565" r:id="rId2"/>
    <p:sldId id="566" r:id="rId3"/>
    <p:sldId id="554" r:id="rId4"/>
    <p:sldId id="361" r:id="rId5"/>
    <p:sldId id="555" r:id="rId6"/>
    <p:sldId id="567" r:id="rId7"/>
    <p:sldId id="531" r:id="rId8"/>
    <p:sldId id="571" r:id="rId9"/>
    <p:sldId id="574" r:id="rId10"/>
    <p:sldId id="575" r:id="rId11"/>
    <p:sldId id="572" r:id="rId12"/>
    <p:sldId id="568" r:id="rId13"/>
    <p:sldId id="340" r:id="rId14"/>
    <p:sldId id="569" r:id="rId15"/>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97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7E6"/>
    <a:srgbClr val="00D0D3"/>
    <a:srgbClr val="12B2B0"/>
    <a:srgbClr val="EEECE1"/>
    <a:srgbClr val="0F9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280" autoAdjust="0"/>
  </p:normalViewPr>
  <p:slideViewPr>
    <p:cSldViewPr snapToGrid="0">
      <p:cViewPr>
        <p:scale>
          <a:sx n="100" d="100"/>
          <a:sy n="100" d="100"/>
        </p:scale>
        <p:origin x="48" y="-1836"/>
      </p:cViewPr>
      <p:guideLst>
        <p:guide orient="horz" pos="2160"/>
        <p:guide pos="3840"/>
        <p:guide orient="horz" pos="3975"/>
      </p:guideLst>
    </p:cSldViewPr>
  </p:slideViewPr>
  <p:outlineViewPr>
    <p:cViewPr>
      <p:scale>
        <a:sx n="33" d="100"/>
        <a:sy n="33" d="100"/>
      </p:scale>
      <p:origin x="0" y="2256"/>
    </p:cViewPr>
  </p:outlineViewPr>
  <p:notesTextViewPr>
    <p:cViewPr>
      <p:scale>
        <a:sx n="1" d="1"/>
        <a:sy n="1" d="1"/>
      </p:scale>
      <p:origin x="0" y="0"/>
    </p:cViewPr>
  </p:notesTextViewPr>
  <p:notesViewPr>
    <p:cSldViewPr snapToGrid="0">
      <p:cViewPr varScale="1">
        <p:scale>
          <a:sx n="61" d="100"/>
          <a:sy n="61" d="100"/>
        </p:scale>
        <p:origin x="-339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252C2C4-F258-4EDD-ADEC-4DA4E277B833}" type="datetimeFigureOut">
              <a:rPr lang="lt-LT" smtClean="0"/>
              <a:t>2020-08-10</a:t>
            </a:fld>
            <a:endParaRPr lang="lt-LT"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1E03658-02AD-4D7E-995B-8F528EE30F96}" type="slidenum">
              <a:rPr lang="lt-LT" smtClean="0"/>
              <a:t>‹#›</a:t>
            </a:fld>
            <a:endParaRPr lang="lt-LT" dirty="0"/>
          </a:p>
        </p:txBody>
      </p:sp>
    </p:spTree>
    <p:extLst>
      <p:ext uri="{BB962C8B-B14F-4D97-AF65-F5344CB8AC3E}">
        <p14:creationId xmlns:p14="http://schemas.microsoft.com/office/powerpoint/2010/main" val="723802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D56536-7B96-42CE-9B6D-FA15B6D85CA7}" type="datetimeFigureOut">
              <a:rPr lang="lt-LT" smtClean="0"/>
              <a:t>2020-08-10</a:t>
            </a:fld>
            <a:endParaRPr lang="lt-LT"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A44A83-B917-47C9-AE06-88D76CC8E3B6}" type="slidenum">
              <a:rPr lang="lt-LT" smtClean="0"/>
              <a:t>‹#›</a:t>
            </a:fld>
            <a:endParaRPr lang="lt-LT" dirty="0"/>
          </a:p>
        </p:txBody>
      </p:sp>
    </p:spTree>
    <p:extLst>
      <p:ext uri="{BB962C8B-B14F-4D97-AF65-F5344CB8AC3E}">
        <p14:creationId xmlns:p14="http://schemas.microsoft.com/office/powerpoint/2010/main" val="42126592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užsakovas</a:t>
            </a:r>
          </a:p>
        </p:txBody>
      </p:sp>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19980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ibendrinimas">
    <p:bg>
      <p:bgRef idx="1001">
        <a:schemeClr val="bg1"/>
      </p:bgRef>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chemeClr val="accent2"/>
                </a:solidFill>
                <a:latin typeface="Microsoft YaHei UI Light" panose="020B0502040204020203" pitchFamily="34" charset="-122"/>
                <a:ea typeface="Microsoft YaHei UI Light" panose="020B0502040204020203" pitchFamily="34" charset="-122"/>
              </a:rPr>
              <a:t>	APIBENDRINIMAS</a:t>
            </a:r>
          </a:p>
        </p:txBody>
      </p:sp>
    </p:spTree>
    <p:extLst>
      <p:ext uri="{BB962C8B-B14F-4D97-AF65-F5344CB8AC3E}">
        <p14:creationId xmlns:p14="http://schemas.microsoft.com/office/powerpoint/2010/main" val="17830683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noProof="0" smtClean="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rPr>
              <a:t>‹#›</a:t>
            </a:fld>
            <a:endParaRPr lang="lt-LT" b="1" noProof="0" dirty="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Tree>
    <p:extLst>
      <p:ext uri="{BB962C8B-B14F-4D97-AF65-F5344CB8AC3E}">
        <p14:creationId xmlns:p14="http://schemas.microsoft.com/office/powerpoint/2010/main" val="84678637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odika">
    <p:bg>
      <p:bgRef idx="1001">
        <a:schemeClr val="bg1"/>
      </p:bgRef>
    </p:bg>
    <p:spTree>
      <p:nvGrpSpPr>
        <p:cNvPr id="1" name=""/>
        <p:cNvGrpSpPr/>
        <p:nvPr/>
      </p:nvGrpSpPr>
      <p:grpSpPr>
        <a:xfrm>
          <a:off x="0" y="0"/>
          <a:ext cx="0" cy="0"/>
          <a:chOff x="0" y="0"/>
          <a:chExt cx="0" cy="0"/>
        </a:xfrm>
      </p:grpSpPr>
      <p:pic>
        <p:nvPicPr>
          <p:cNvPr id="2713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380840596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noProof="0" smtClean="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rPr>
              <a:t>‹#›</a:t>
            </a:fld>
            <a:endParaRPr lang="lt-LT" b="1" noProof="0" dirty="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Tree>
    <p:extLst>
      <p:ext uri="{BB962C8B-B14F-4D97-AF65-F5344CB8AC3E}">
        <p14:creationId xmlns:p14="http://schemas.microsoft.com/office/powerpoint/2010/main" val="334005740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zultatai">
    <p:bg>
      <p:bgRef idx="1001">
        <a:schemeClr val="bg1"/>
      </p:bgRef>
    </p:bg>
    <p:spTree>
      <p:nvGrpSpPr>
        <p:cNvPr id="1" name=""/>
        <p:cNvGrpSpPr/>
        <p:nvPr/>
      </p:nvGrpSpPr>
      <p:grpSpPr>
        <a:xfrm>
          <a:off x="0" y="0"/>
          <a:ext cx="0" cy="0"/>
          <a:chOff x="0" y="0"/>
          <a:chExt cx="0" cy="0"/>
        </a:xfrm>
      </p:grpSpPr>
      <p:pic>
        <p:nvPicPr>
          <p:cNvPr id="27238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p>
        </p:txBody>
      </p:sp>
    </p:spTree>
    <p:extLst>
      <p:ext uri="{BB962C8B-B14F-4D97-AF65-F5344CB8AC3E}">
        <p14:creationId xmlns:p14="http://schemas.microsoft.com/office/powerpoint/2010/main" val="25655582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čiū pasiūlymas">
    <p:bg>
      <p:bgRef idx="1001">
        <a:schemeClr val="bg1"/>
      </p:bgRef>
    </p:bg>
    <p:spTree>
      <p:nvGrpSpPr>
        <p:cNvPr id="1" name=""/>
        <p:cNvGrpSpPr/>
        <p:nvPr/>
      </p:nvGrpSpPr>
      <p:grpSpPr>
        <a:xfrm>
          <a:off x="0" y="0"/>
          <a:ext cx="0" cy="0"/>
          <a:chOff x="0" y="0"/>
          <a:chExt cx="0" cy="0"/>
        </a:xfrm>
      </p:grpSpPr>
      <p:pic>
        <p:nvPicPr>
          <p:cNvPr id="2734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29803066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565B">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t>‹#›</a:t>
            </a:fld>
            <a:endParaRPr lang="lt-LT" dirty="0"/>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t>2020-08-10</a:t>
            </a:fld>
            <a:endParaRPr lang="lt-LT" dirty="0"/>
          </a:p>
        </p:txBody>
      </p:sp>
    </p:spTree>
    <p:extLst>
      <p:ext uri="{BB962C8B-B14F-4D97-AF65-F5344CB8AC3E}">
        <p14:creationId xmlns:p14="http://schemas.microsoft.com/office/powerpoint/2010/main" val="12547794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1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Macro-Enabled_Worksheet5.xlsm"/><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Macro-Enabled_Worksheet6.xlsm"/><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package" Target="../embeddings/Microsoft_Excel_Macro-Enabled_Worksheet7.xlsm"/><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Excel_Macro-Enabled_Worksheet1.xlsm"/><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Macro-Enabled_Worksheet3.xlsm"/><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Macro-Enabled_Worksheet4.xlsm"/><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50" y="2492712"/>
            <a:ext cx="6698511" cy="2062103"/>
          </a:xfrm>
        </p:spPr>
        <p:txBody>
          <a:bodyPr/>
          <a:lstStyle/>
          <a:p>
            <a:r>
              <a:rPr lang="lt-LT" dirty="0">
                <a:solidFill>
                  <a:schemeClr val="tx1">
                    <a:lumMod val="65000"/>
                    <a:lumOff val="35000"/>
                  </a:schemeClr>
                </a:solidFill>
              </a:rPr>
              <a:t>VISUOMENĖS POŽIŪRIO Į MIGRACIJOS PROCESUS COVID-19 KONTEKSTE KAITOS TYRIMAS</a:t>
            </a:r>
            <a:endParaRPr lang="en-GB" dirty="0"/>
          </a:p>
        </p:txBody>
      </p:sp>
      <p:sp>
        <p:nvSpPr>
          <p:cNvPr id="3" name="TextBox 2"/>
          <p:cNvSpPr txBox="1"/>
          <p:nvPr/>
        </p:nvSpPr>
        <p:spPr>
          <a:xfrm>
            <a:off x="3927475" y="6227504"/>
            <a:ext cx="2026792"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 2020 liepa</a:t>
            </a:r>
          </a:p>
        </p:txBody>
      </p:sp>
      <p:pic>
        <p:nvPicPr>
          <p:cNvPr id="6" name="Picture 5" descr="Vaizdo rezultatas pagal u&amp;zcaron;klaus&amp;aogon; „tarptautin&amp;edot; migracijos organizacija“"/>
          <p:cNvPicPr/>
          <p:nvPr/>
        </p:nvPicPr>
        <p:blipFill>
          <a:blip r:embed="rId2">
            <a:extLst>
              <a:ext uri="{28A0092B-C50C-407E-A947-70E740481C1C}">
                <a14:useLocalDpi xmlns:a14="http://schemas.microsoft.com/office/drawing/2010/main" val="0"/>
              </a:ext>
            </a:extLst>
          </a:blip>
          <a:srcRect/>
          <a:stretch>
            <a:fillRect/>
          </a:stretch>
        </p:blipFill>
        <p:spPr bwMode="auto">
          <a:xfrm>
            <a:off x="8701198" y="3663029"/>
            <a:ext cx="1995155" cy="997578"/>
          </a:xfrm>
          <a:prstGeom prst="rect">
            <a:avLst/>
          </a:prstGeom>
          <a:noFill/>
          <a:ln>
            <a:noFill/>
          </a:ln>
        </p:spPr>
      </p:pic>
    </p:spTree>
    <p:extLst>
      <p:ext uri="{BB962C8B-B14F-4D97-AF65-F5344CB8AC3E}">
        <p14:creationId xmlns:p14="http://schemas.microsoft.com/office/powerpoint/2010/main" val="15302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Jūsų nuomone, ar Lietuva specialiomis informacinėmis ir/ ar pagalbos grįžtantiems programomis turėtų skatinti Lietuvos piliečių grįžimą į Lietuvą? </a:t>
            </a:r>
            <a:endParaRPr lang="en-GB" dirty="0"/>
          </a:p>
        </p:txBody>
      </p:sp>
      <p:sp>
        <p:nvSpPr>
          <p:cNvPr id="2" name="Title 1"/>
          <p:cNvSpPr>
            <a:spLocks noGrp="1"/>
          </p:cNvSpPr>
          <p:nvPr>
            <p:ph type="title"/>
          </p:nvPr>
        </p:nvSpPr>
        <p:spPr>
          <a:xfrm>
            <a:off x="1221178" y="365125"/>
            <a:ext cx="10272617" cy="1151703"/>
          </a:xfrm>
        </p:spPr>
        <p:txBody>
          <a:bodyPr/>
          <a:lstStyle/>
          <a:p>
            <a:r>
              <a:rPr lang="lt-LT" dirty="0">
                <a:solidFill>
                  <a:schemeClr val="accent2">
                    <a:lumMod val="75000"/>
                  </a:schemeClr>
                </a:solidFill>
              </a:rPr>
              <a:t>NUOMONĖ DĖL LIETUVOS PILIEČIŲ SKATINIMO GRĮŽTI Į LIETUVĄ (PROC.)</a:t>
            </a:r>
            <a:endParaRPr lang="lt-LT" i="1" dirty="0">
              <a:solidFill>
                <a:schemeClr val="accent2">
                  <a:lumMod val="75000"/>
                </a:schemeClr>
              </a:solidFill>
            </a:endParaRPr>
          </a:p>
        </p:txBody>
      </p:sp>
      <p:sp>
        <p:nvSpPr>
          <p:cNvPr id="11" name="Content Placeholder 16"/>
          <p:cNvSpPr txBox="1">
            <a:spLocks/>
          </p:cNvSpPr>
          <p:nvPr/>
        </p:nvSpPr>
        <p:spPr>
          <a:xfrm>
            <a:off x="1221178" y="1822964"/>
            <a:ext cx="735213" cy="274081"/>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N=1013 </a:t>
            </a:r>
          </a:p>
        </p:txBody>
      </p:sp>
      <p:graphicFrame>
        <p:nvGraphicFramePr>
          <p:cNvPr id="3" name="Object 2"/>
          <p:cNvGraphicFramePr>
            <a:graphicFrameLocks/>
          </p:cNvGraphicFramePr>
          <p:nvPr>
            <p:extLst>
              <p:ext uri="{D42A27DB-BD31-4B8C-83A1-F6EECF244321}">
                <p14:modId xmlns:p14="http://schemas.microsoft.com/office/powerpoint/2010/main" val="247811689"/>
              </p:ext>
            </p:extLst>
          </p:nvPr>
        </p:nvGraphicFramePr>
        <p:xfrm>
          <a:off x="920898" y="2542287"/>
          <a:ext cx="8280400" cy="2913063"/>
        </p:xfrm>
        <a:graphic>
          <a:graphicData uri="http://schemas.openxmlformats.org/presentationml/2006/ole">
            <mc:AlternateContent xmlns:mc="http://schemas.openxmlformats.org/markup-compatibility/2006">
              <mc:Choice xmlns:v="urn:schemas-microsoft-com:vml" Requires="v">
                <p:oleObj spid="_x0000_s267285" name="Macro-Enabled Worksheet" r:id="rId3" imgW="4305300" imgH="1524049" progId="Excel.SheetMacroEnabled.12">
                  <p:embed/>
                </p:oleObj>
              </mc:Choice>
              <mc:Fallback>
                <p:oleObj name="Macro-Enabled Worksheet" r:id="rId3" imgW="4305300" imgH="1524049" progId="Excel.SheetMacroEnabled.12">
                  <p:embed/>
                  <p:pic>
                    <p:nvPicPr>
                      <p:cNvPr id="0" name="Object 2"/>
                      <p:cNvPicPr>
                        <a:picLocks noChangeArrowheads="1"/>
                      </p:cNvPicPr>
                      <p:nvPr/>
                    </p:nvPicPr>
                    <p:blipFill>
                      <a:blip r:embed="rId4"/>
                      <a:srcRect/>
                      <a:stretch>
                        <a:fillRect/>
                      </a:stretch>
                    </p:blipFill>
                    <p:spPr bwMode="auto">
                      <a:xfrm>
                        <a:off x="920898" y="2542287"/>
                        <a:ext cx="82804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240633" y="2296924"/>
            <a:ext cx="1977656" cy="276999"/>
          </a:xfrm>
          <a:prstGeom prst="rect">
            <a:avLst/>
          </a:prstGeom>
          <a:noFill/>
        </p:spPr>
        <p:txBody>
          <a:bodyPr wrap="square" rtlCol="0">
            <a:spAutoFit/>
          </a:bodyPr>
          <a:lstStyle/>
          <a:p>
            <a:r>
              <a:rPr lang="lt-LT" sz="1200" b="1" dirty="0">
                <a:solidFill>
                  <a:schemeClr val="tx1">
                    <a:lumMod val="65000"/>
                    <a:lumOff val="35000"/>
                  </a:schemeClr>
                </a:solidFill>
              </a:rPr>
              <a:t>Informacinė pagalba</a:t>
            </a:r>
          </a:p>
        </p:txBody>
      </p:sp>
      <p:sp>
        <p:nvSpPr>
          <p:cNvPr id="9" name="TextBox 8"/>
          <p:cNvSpPr txBox="1"/>
          <p:nvPr/>
        </p:nvSpPr>
        <p:spPr>
          <a:xfrm>
            <a:off x="7264371" y="2289558"/>
            <a:ext cx="1977656" cy="276999"/>
          </a:xfrm>
          <a:prstGeom prst="rect">
            <a:avLst/>
          </a:prstGeom>
          <a:noFill/>
        </p:spPr>
        <p:txBody>
          <a:bodyPr wrap="square" rtlCol="0">
            <a:spAutoFit/>
          </a:bodyPr>
          <a:lstStyle/>
          <a:p>
            <a:r>
              <a:rPr lang="lt-LT" sz="1200" b="1" dirty="0">
                <a:solidFill>
                  <a:schemeClr val="tx1">
                    <a:lumMod val="65000"/>
                    <a:lumOff val="35000"/>
                  </a:schemeClr>
                </a:solidFill>
              </a:rPr>
              <a:t>Spec. programos</a:t>
            </a:r>
          </a:p>
        </p:txBody>
      </p:sp>
    </p:spTree>
    <p:extLst>
      <p:ext uri="{BB962C8B-B14F-4D97-AF65-F5344CB8AC3E}">
        <p14:creationId xmlns:p14="http://schemas.microsoft.com/office/powerpoint/2010/main" val="287492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r>
              <a:rPr lang="lt-LT" dirty="0"/>
              <a:t>Kaip vertinate į Lietuvą atvykstančius užsieniečius? </a:t>
            </a:r>
            <a:endParaRPr lang="en-GB" dirty="0"/>
          </a:p>
        </p:txBody>
      </p:sp>
      <p:sp>
        <p:nvSpPr>
          <p:cNvPr id="2" name="Title 1"/>
          <p:cNvSpPr>
            <a:spLocks noGrp="1"/>
          </p:cNvSpPr>
          <p:nvPr>
            <p:ph type="title"/>
          </p:nvPr>
        </p:nvSpPr>
        <p:spPr/>
        <p:txBody>
          <a:bodyPr/>
          <a:lstStyle/>
          <a:p>
            <a:r>
              <a:rPr lang="lt-LT" dirty="0">
                <a:solidFill>
                  <a:schemeClr val="accent2">
                    <a:lumMod val="75000"/>
                  </a:schemeClr>
                </a:solidFill>
              </a:rPr>
              <a:t>Į LIETUVĄ ATVYKSTANČIŲ UŽSIENIEČIŲ VERTINIMAS (PROC.)</a:t>
            </a:r>
            <a:endParaRPr lang="lt-LT" i="1" dirty="0">
              <a:solidFill>
                <a:schemeClr val="accent2">
                  <a:lumMod val="75000"/>
                </a:schemeClr>
              </a:solidFill>
            </a:endParaRPr>
          </a:p>
        </p:txBody>
      </p:sp>
      <p:sp>
        <p:nvSpPr>
          <p:cNvPr id="11" name="Content Placeholder 16"/>
          <p:cNvSpPr txBox="1">
            <a:spLocks/>
          </p:cNvSpPr>
          <p:nvPr/>
        </p:nvSpPr>
        <p:spPr>
          <a:xfrm>
            <a:off x="1221178" y="1631570"/>
            <a:ext cx="735213" cy="274081"/>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N=101</a:t>
            </a:r>
            <a:r>
              <a:rPr lang="en-US" dirty="0">
                <a:solidFill>
                  <a:schemeClr val="tx1">
                    <a:lumMod val="65000"/>
                    <a:lumOff val="35000"/>
                  </a:schemeClr>
                </a:solidFill>
              </a:rPr>
              <a:t>3</a:t>
            </a:r>
            <a:endParaRPr lang="lt-LT" dirty="0">
              <a:solidFill>
                <a:schemeClr val="tx1">
                  <a:lumMod val="65000"/>
                  <a:lumOff val="35000"/>
                </a:schemeClr>
              </a:solidFill>
            </a:endParaRPr>
          </a:p>
        </p:txBody>
      </p:sp>
      <p:graphicFrame>
        <p:nvGraphicFramePr>
          <p:cNvPr id="5" name="Object 4"/>
          <p:cNvGraphicFramePr>
            <a:graphicFrameLocks/>
          </p:cNvGraphicFramePr>
          <p:nvPr>
            <p:extLst>
              <p:ext uri="{D42A27DB-BD31-4B8C-83A1-F6EECF244321}">
                <p14:modId xmlns:p14="http://schemas.microsoft.com/office/powerpoint/2010/main" val="3443277623"/>
              </p:ext>
            </p:extLst>
          </p:nvPr>
        </p:nvGraphicFramePr>
        <p:xfrm>
          <a:off x="1220788" y="2076450"/>
          <a:ext cx="7947025" cy="3857625"/>
        </p:xfrm>
        <a:graphic>
          <a:graphicData uri="http://schemas.openxmlformats.org/presentationml/2006/ole">
            <mc:AlternateContent xmlns:mc="http://schemas.openxmlformats.org/markup-compatibility/2006">
              <mc:Choice xmlns:v="urn:schemas-microsoft-com:vml" Requires="v">
                <p:oleObj spid="_x0000_s263213" name="Macro-Enabled Worksheet" r:id="rId3" imgW="6086697" imgH="2962373" progId="Excel.SheetMacroEnabled.12">
                  <p:embed followColorScheme="full"/>
                </p:oleObj>
              </mc:Choice>
              <mc:Fallback>
                <p:oleObj name="Macro-Enabled Worksheet" r:id="rId3" imgW="6086697" imgH="2962373" progId="Excel.SheetMacroEnabled.12">
                  <p:embed followColorScheme="full"/>
                  <p:pic>
                    <p:nvPicPr>
                      <p:cNvPr id="0" name="Object 10"/>
                      <p:cNvPicPr>
                        <a:picLocks noChangeArrowheads="1"/>
                      </p:cNvPicPr>
                      <p:nvPr/>
                    </p:nvPicPr>
                    <p:blipFill>
                      <a:blip r:embed="rId4"/>
                      <a:srcRect/>
                      <a:stretch>
                        <a:fillRect/>
                      </a:stretch>
                    </p:blipFill>
                    <p:spPr bwMode="auto">
                      <a:xfrm>
                        <a:off x="1220788" y="2076450"/>
                        <a:ext cx="79470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p:cNvGraphicFramePr>
          <p:nvPr>
            <p:extLst>
              <p:ext uri="{D42A27DB-BD31-4B8C-83A1-F6EECF244321}">
                <p14:modId xmlns:p14="http://schemas.microsoft.com/office/powerpoint/2010/main" val="1451507275"/>
              </p:ext>
            </p:extLst>
          </p:nvPr>
        </p:nvGraphicFramePr>
        <p:xfrm>
          <a:off x="9038999" y="2361210"/>
          <a:ext cx="2609850" cy="3573463"/>
        </p:xfrm>
        <a:graphic>
          <a:graphicData uri="http://schemas.openxmlformats.org/presentationml/2006/ole">
            <mc:AlternateContent xmlns:mc="http://schemas.openxmlformats.org/markup-compatibility/2006">
              <mc:Choice xmlns:v="urn:schemas-microsoft-com:vml" Requires="v">
                <p:oleObj spid="_x0000_s263214" name="Macro-Enabled Worksheet" r:id="rId5" imgW="1362297" imgH="1904951" progId="Excel.SheetMacroEnabled.12">
                  <p:embed/>
                </p:oleObj>
              </mc:Choice>
              <mc:Fallback>
                <p:oleObj name="Macro-Enabled Worksheet" r:id="rId5" imgW="1362297" imgH="1904951" progId="Excel.SheetMacroEnabled.12">
                  <p:embed/>
                  <p:pic>
                    <p:nvPicPr>
                      <p:cNvPr id="0" name="Object 1"/>
                      <p:cNvPicPr>
                        <a:picLocks noChangeArrowheads="1"/>
                      </p:cNvPicPr>
                      <p:nvPr/>
                    </p:nvPicPr>
                    <p:blipFill>
                      <a:blip r:embed="rId6"/>
                      <a:srcRect/>
                      <a:stretch>
                        <a:fillRect/>
                      </a:stretch>
                    </p:blipFill>
                    <p:spPr bwMode="auto">
                      <a:xfrm>
                        <a:off x="9038999" y="2361210"/>
                        <a:ext cx="260985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9462977" y="2200939"/>
            <a:ext cx="1127051" cy="276999"/>
          </a:xfrm>
          <a:prstGeom prst="rect">
            <a:avLst/>
          </a:prstGeom>
          <a:noFill/>
        </p:spPr>
        <p:txBody>
          <a:bodyPr wrap="square" rtlCol="0">
            <a:spAutoFit/>
          </a:bodyPr>
          <a:lstStyle/>
          <a:p>
            <a:r>
              <a:rPr lang="lt-LT" sz="1200" b="1" dirty="0">
                <a:solidFill>
                  <a:schemeClr val="accent1"/>
                </a:solidFill>
              </a:rPr>
              <a:t>VIDURKIAI</a:t>
            </a:r>
            <a:endParaRPr lang="en-US" sz="1200" b="1" dirty="0">
              <a:solidFill>
                <a:schemeClr val="accent1"/>
              </a:solidFill>
            </a:endParaRPr>
          </a:p>
        </p:txBody>
      </p:sp>
    </p:spTree>
    <p:extLst>
      <p:ext uri="{BB962C8B-B14F-4D97-AF65-F5344CB8AC3E}">
        <p14:creationId xmlns:p14="http://schemas.microsoft.com/office/powerpoint/2010/main" val="28599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00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27545" y="1442370"/>
            <a:ext cx="11232109" cy="4563539"/>
          </a:xfrm>
        </p:spPr>
        <p:txBody>
          <a:bodyPr/>
          <a:lstStyle/>
          <a:p>
            <a:pPr lvl="0"/>
            <a:r>
              <a:rPr lang="lt-LT" dirty="0"/>
              <a:t>16 proc. apklaustųjų planuoja emigruoti: 3 proc. – turi konkrečius planus, 13 proc. – planuoja, bet konkrečių planų neturi. 22 proc. apklausos dalyvių teigia, kad šiuo metu neplanuoja emigruoti, bet jei pasitaikytų pasiūlymas – svarstytų. 62 proc. respondentų nesvarsto emigruoti.</a:t>
            </a:r>
          </a:p>
          <a:p>
            <a:pPr lvl="0"/>
            <a:endParaRPr lang="lt-LT" dirty="0"/>
          </a:p>
          <a:p>
            <a:pPr lvl="0"/>
            <a:r>
              <a:rPr lang="lt-LT" dirty="0"/>
              <a:t>Dažniausia pasirinkimo emigruoti priežastis – Lietuvoje esantys maži atlyginimai / mažai mokama (62 proc.). 18 proc. respondentų ketina emigruoti, nes norisi aukštesnio pragyvenimo lygio šalies.</a:t>
            </a:r>
          </a:p>
          <a:p>
            <a:pPr lvl="0"/>
            <a:endParaRPr lang="lt-LT" dirty="0"/>
          </a:p>
          <a:p>
            <a:pPr lvl="0"/>
            <a:r>
              <a:rPr lang="lt-LT" dirty="0"/>
              <a:t>39 proc. apklausos dalyvių palankiai vertina grįžtančius buvusius migrantus: 12 proc. labai palankiai ir 27 proc. – greičiau palankiai. 41 proc. vertina neutraliai, o likę 20 proc. – nepalankiai: 14 proc. greičiau nepalankiai ir 6 proc. labai nepalankiai.</a:t>
            </a:r>
          </a:p>
          <a:p>
            <a:pPr lvl="0"/>
            <a:endParaRPr lang="lt-LT" dirty="0"/>
          </a:p>
          <a:p>
            <a:pPr lvl="0"/>
            <a:r>
              <a:rPr lang="lt-LT" dirty="0"/>
              <a:t>19 proc. respondentų nuomone, informacine pagalba Lietuva turėtų skatinti visus emigravusius, 51 proc. – turėtų skatinti grįžti aukštos kvalifikacijos ar sėkmingus verslus sukūrusius Lietuvos piliečius, kurie savo žiniomis ir ryšiais galėtų prisidėti prie šalies pažangos, 30 proc. – Lietuva neturėtų specialiai skatinti piliečius grįžti. 17 proc. apklausos dalyvių nuomone, specialiosiomis programomis Lietuva turėtų skatinti visus emigravusius, 50 proc. – turėtų skatinti grįžti aukštos kvalifikacijos ar sėkmingus verslus sukūrusius Lietuvos piliečius, kurie savo žiniomis ir ryšiais galėtų prisidėti prie šalies pažangos, 33 proc. – Lietuva neturėtų specialiai skatinti piliečius grįžti.</a:t>
            </a:r>
          </a:p>
          <a:p>
            <a:pPr lvl="0"/>
            <a:endParaRPr lang="lt-LT" dirty="0"/>
          </a:p>
          <a:p>
            <a:pPr lvl="0"/>
            <a:r>
              <a:rPr lang="lt-LT" dirty="0"/>
              <a:t>6,94 balo (10 balų skalė, kur 1 – labai nepalankiai, o 10 – labai palankiai) respondentai vertina į Lietuvą atvykstančius užsieniečius iš kitų ES šalių, 6,45 balo – atvykstančius iš kitų vakarų valstybių (ne ES), 5,38 balo – atvykstančius iš buvusių SSRS šalių (rusakalbius), o 4,13 balo – atvykstančius iš Azijos ir Afrikos šalių.</a:t>
            </a:r>
          </a:p>
          <a:p>
            <a:pPr lvl="0"/>
            <a:endParaRPr lang="en-GB" dirty="0"/>
          </a:p>
        </p:txBody>
      </p:sp>
      <p:sp>
        <p:nvSpPr>
          <p:cNvPr id="3" name="Title 2"/>
          <p:cNvSpPr>
            <a:spLocks noGrp="1"/>
          </p:cNvSpPr>
          <p:nvPr>
            <p:ph type="title"/>
          </p:nvPr>
        </p:nvSpPr>
        <p:spPr/>
        <p:txBody>
          <a:bodyPr/>
          <a:lstStyle/>
          <a:p>
            <a:r>
              <a:rPr lang="lt-LT" dirty="0">
                <a:solidFill>
                  <a:schemeClr val="accent2">
                    <a:lumMod val="75000"/>
                  </a:schemeClr>
                </a:solidFill>
              </a:rPr>
              <a:t>APIBENDRINIMAS</a:t>
            </a:r>
          </a:p>
        </p:txBody>
      </p:sp>
    </p:spTree>
    <p:extLst>
      <p:ext uri="{BB962C8B-B14F-4D97-AF65-F5344CB8AC3E}">
        <p14:creationId xmlns:p14="http://schemas.microsoft.com/office/powerpoint/2010/main" val="177492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77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2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50911" y="1610465"/>
            <a:ext cx="11365267" cy="4351338"/>
          </a:xfrm>
        </p:spPr>
        <p:txBody>
          <a:bodyPr/>
          <a:lstStyle/>
          <a:p>
            <a:r>
              <a:rPr lang="lt-LT" noProof="0" dirty="0"/>
              <a:t>LAIKAS. 2020 0</a:t>
            </a:r>
            <a:r>
              <a:rPr lang="lt-LT" dirty="0"/>
              <a:t>7</a:t>
            </a:r>
            <a:r>
              <a:rPr lang="lt-LT" noProof="0" dirty="0"/>
              <a:t> </a:t>
            </a:r>
            <a:r>
              <a:rPr lang="lt-LT" dirty="0"/>
              <a:t>16</a:t>
            </a:r>
            <a:r>
              <a:rPr lang="lt-LT" noProof="0" dirty="0"/>
              <a:t> – 0</a:t>
            </a:r>
            <a:r>
              <a:rPr lang="lt-LT" dirty="0"/>
              <a:t>7</a:t>
            </a:r>
            <a:r>
              <a:rPr lang="lt-LT" noProof="0" dirty="0"/>
              <a:t> 26. </a:t>
            </a:r>
          </a:p>
          <a:p>
            <a:endParaRPr lang="lt-LT" noProof="0" dirty="0"/>
          </a:p>
          <a:p>
            <a:r>
              <a:rPr lang="lt-LT" noProof="0" dirty="0"/>
              <a:t>TIKSLAS. </a:t>
            </a:r>
            <a:r>
              <a:rPr lang="lt-LT" dirty="0"/>
              <a:t>Išsiaiškinti visuomenės požiūrį į emigraciją ir emigrantus, grįžtančius LR piliečius ir atvykstančius užsieniečius.</a:t>
            </a:r>
          </a:p>
          <a:p>
            <a:endParaRPr lang="lt-LT" noProof="0" dirty="0"/>
          </a:p>
          <a:p>
            <a:r>
              <a:rPr lang="lt-LT" noProof="0" dirty="0"/>
              <a:t>TIKSLINĖ GRUPĖ. </a:t>
            </a:r>
            <a:r>
              <a:rPr lang="lt-LT" dirty="0"/>
              <a:t>Šalies gyventojai nuo 18 iki 75 metų amžiaus.</a:t>
            </a:r>
          </a:p>
          <a:p>
            <a:endParaRPr lang="lt-LT" noProof="0" dirty="0"/>
          </a:p>
          <a:p>
            <a:r>
              <a:rPr lang="lt-LT" dirty="0"/>
              <a:t>APKLAUSOS METODAS. Kombinuotas tyrimo metodas: 50 proc. CAPI (Computer assisted personal interview) ir 50 proc. CAWI (Computer assisted web interview). CAPI apklausą atlieka profesionalus apklausėjas. Jis veda pokalbį su respondentu pagal parengtus klausimus, atsakymus fiksuodamas klausimyne. CAWI apklausoje respondentui siunčiama nuoroda į apklausą, kurią respondentas užpildo savarankiškai jam/jai patogiu metu. Nuoroda yra unikali t.y. klausimyno negalima užpildyti kelis kartus. </a:t>
            </a:r>
          </a:p>
          <a:p>
            <a:pPr marL="0" indent="0">
              <a:buNone/>
            </a:pPr>
            <a:endParaRPr lang="lt-LT" noProof="0" dirty="0"/>
          </a:p>
          <a:p>
            <a:pPr lvl="0">
              <a:buClr>
                <a:srgbClr val="1AB1AF"/>
              </a:buClr>
            </a:pPr>
            <a:r>
              <a:rPr lang="lt-LT" noProof="0" dirty="0"/>
              <a:t>IMTIS. Tyrimo metu buvo apklausta 101</a:t>
            </a:r>
            <a:r>
              <a:rPr lang="lt-LT" dirty="0"/>
              <a:t>3</a:t>
            </a:r>
            <a:r>
              <a:rPr lang="lt-LT" noProof="0" dirty="0"/>
              <a:t> respondentų.</a:t>
            </a:r>
          </a:p>
          <a:p>
            <a:pPr lvl="0">
              <a:buClr>
                <a:srgbClr val="1AB1AF"/>
              </a:buClr>
            </a:pPr>
            <a:endParaRPr lang="lt-LT" noProof="0" dirty="0">
              <a:solidFill>
                <a:prstClr val="black">
                  <a:lumMod val="65000"/>
                  <a:lumOff val="35000"/>
                </a:prstClr>
              </a:solidFill>
            </a:endParaRPr>
          </a:p>
          <a:p>
            <a:pPr>
              <a:buClr>
                <a:srgbClr val="1AB1AF"/>
              </a:buClr>
            </a:pPr>
            <a:r>
              <a:rPr lang="lt-LT" noProof="0" dirty="0"/>
              <a:t>LOKACIJA. Visa šalies teritorija.</a:t>
            </a:r>
          </a:p>
          <a:p>
            <a:pPr marL="0" lvl="0" indent="0">
              <a:buClr>
                <a:srgbClr val="1AB1AF"/>
              </a:buClr>
              <a:buNone/>
            </a:pPr>
            <a:endParaRPr lang="lt-LT" noProof="0" dirty="0">
              <a:solidFill>
                <a:prstClr val="black">
                  <a:lumMod val="65000"/>
                  <a:lumOff val="35000"/>
                </a:prstClr>
              </a:solidFill>
            </a:endParaRPr>
          </a:p>
          <a:p>
            <a:pPr lvl="0">
              <a:buClr>
                <a:srgbClr val="1AB1AF"/>
              </a:buClr>
            </a:pPr>
            <a:r>
              <a:rPr lang="lt-LT" noProof="0" dirty="0">
                <a:solidFill>
                  <a:prstClr val="black">
                    <a:lumMod val="65000"/>
                    <a:lumOff val="35000"/>
                  </a:prstClr>
                </a:solidFill>
              </a:rPr>
              <a:t>DUOMENŲ ANALIZĖ. Analizė atlikta SPSS/PC programine įranga. Ataskaitoje pateikiami bendrieji atsakymų pasiskirstymai (procentai), ir pasiskirstymai pagal socialines-demografines charakteristikas (Žr. Priedus).</a:t>
            </a:r>
          </a:p>
          <a:p>
            <a:endParaRPr lang="lt-LT" noProof="0" dirty="0"/>
          </a:p>
          <a:p>
            <a:endParaRPr lang="lt-LT" noProof="0" dirty="0"/>
          </a:p>
        </p:txBody>
      </p:sp>
      <p:sp>
        <p:nvSpPr>
          <p:cNvPr id="2" name="Title 1"/>
          <p:cNvSpPr>
            <a:spLocks noGrp="1"/>
          </p:cNvSpPr>
          <p:nvPr>
            <p:ph type="title"/>
          </p:nvPr>
        </p:nvSpPr>
        <p:spPr/>
        <p:txBody>
          <a:bodyPr/>
          <a:lstStyle/>
          <a:p>
            <a:r>
              <a:rPr lang="lt-LT" noProof="0" dirty="0">
                <a:solidFill>
                  <a:schemeClr val="accent2">
                    <a:lumMod val="75000"/>
                  </a:schemeClr>
                </a:solidFill>
              </a:rPr>
              <a:t>TYRIMO METODIKA</a:t>
            </a:r>
          </a:p>
        </p:txBody>
      </p:sp>
    </p:spTree>
    <p:extLst>
      <p:ext uri="{BB962C8B-B14F-4D97-AF65-F5344CB8AC3E}">
        <p14:creationId xmlns:p14="http://schemas.microsoft.com/office/powerpoint/2010/main" val="28654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1"/>
          </p:nvPr>
        </p:nvSpPr>
        <p:spPr>
          <a:xfrm>
            <a:off x="450911" y="1419393"/>
            <a:ext cx="11338317" cy="1393992"/>
          </a:xfrm>
        </p:spPr>
        <p:txBody>
          <a:bodyPr/>
          <a:lstStyle/>
          <a:p>
            <a:pPr marL="0" indent="0">
              <a:buNone/>
            </a:pPr>
            <a:r>
              <a:rPr lang="lt-LT" dirty="0"/>
              <a:t>Atrankiniuose kiekybiniuose tyrimuose visada išlieka statistinės paklaidos tikimybė, į kurią būtina atsižvelgti interpretuojant duomenis. Pvz.: jeigu apklausus 1013 respondentų gavome, kad </a:t>
            </a:r>
            <a:r>
              <a:rPr lang="lt-LT" dirty="0">
                <a:highlight>
                  <a:srgbClr val="FFFF00"/>
                </a:highlight>
              </a:rPr>
              <a:t>62,3 proc. apklaustųjų šiuo metu neplanuoja emigruoti, tai yra 95 proc. tikimybė, kad tikroji reikšmė yra tarp 59,3 proc. ir 65,3 proc.</a:t>
            </a:r>
          </a:p>
          <a:p>
            <a:pPr marL="0" indent="0">
              <a:buNone/>
            </a:pPr>
            <a:r>
              <a:rPr lang="lt-LT" dirty="0"/>
              <a:t>Įverčio tikslumas mažėja, mažėjant analizuojamų atsakymų skaičiui. Toliau pateikiama lentelė padedanti įvertinti statistinę paklaidą.</a:t>
            </a:r>
          </a:p>
        </p:txBody>
      </p:sp>
      <p:sp>
        <p:nvSpPr>
          <p:cNvPr id="14" name="Title 13"/>
          <p:cNvSpPr>
            <a:spLocks noGrp="1"/>
          </p:cNvSpPr>
          <p:nvPr>
            <p:ph type="title"/>
          </p:nvPr>
        </p:nvSpPr>
        <p:spPr/>
        <p:txBody>
          <a:bodyPr/>
          <a:lstStyle/>
          <a:p>
            <a:r>
              <a:rPr lang="lt-LT" dirty="0">
                <a:solidFill>
                  <a:schemeClr val="accent2">
                    <a:lumMod val="75000"/>
                  </a:schemeClr>
                </a:solidFill>
              </a:rPr>
              <a:t>STATISTINĖ PAKLAIDA</a:t>
            </a:r>
          </a:p>
        </p:txBody>
      </p:sp>
      <p:graphicFrame>
        <p:nvGraphicFramePr>
          <p:cNvPr id="3" name="Table 2"/>
          <p:cNvGraphicFramePr>
            <a:graphicFrameLocks noGrp="1"/>
          </p:cNvGraphicFramePr>
          <p:nvPr>
            <p:extLst>
              <p:ext uri="{D42A27DB-BD31-4B8C-83A1-F6EECF244321}">
                <p14:modId xmlns:p14="http://schemas.microsoft.com/office/powerpoint/2010/main" val="3153665061"/>
              </p:ext>
            </p:extLst>
          </p:nvPr>
        </p:nvGraphicFramePr>
        <p:xfrm>
          <a:off x="551542" y="2627563"/>
          <a:ext cx="11183260" cy="3474720"/>
        </p:xfrm>
        <a:graphic>
          <a:graphicData uri="http://schemas.openxmlformats.org/drawingml/2006/table">
            <a:tbl>
              <a:tblPr firstRow="1" bandRow="1">
                <a:tableStyleId>{D27102A9-8310-4765-A935-A1911B00CA55}</a:tableStyleId>
              </a:tblPr>
              <a:tblGrid>
                <a:gridCol w="1118326">
                  <a:extLst>
                    <a:ext uri="{9D8B030D-6E8A-4147-A177-3AD203B41FA5}">
                      <a16:colId xmlns:a16="http://schemas.microsoft.com/office/drawing/2014/main" val="20000"/>
                    </a:ext>
                  </a:extLst>
                </a:gridCol>
                <a:gridCol w="1118326">
                  <a:extLst>
                    <a:ext uri="{9D8B030D-6E8A-4147-A177-3AD203B41FA5}">
                      <a16:colId xmlns:a16="http://schemas.microsoft.com/office/drawing/2014/main" val="20001"/>
                    </a:ext>
                  </a:extLst>
                </a:gridCol>
                <a:gridCol w="1118326">
                  <a:extLst>
                    <a:ext uri="{9D8B030D-6E8A-4147-A177-3AD203B41FA5}">
                      <a16:colId xmlns:a16="http://schemas.microsoft.com/office/drawing/2014/main" val="20002"/>
                    </a:ext>
                  </a:extLst>
                </a:gridCol>
                <a:gridCol w="1118326">
                  <a:extLst>
                    <a:ext uri="{9D8B030D-6E8A-4147-A177-3AD203B41FA5}">
                      <a16:colId xmlns:a16="http://schemas.microsoft.com/office/drawing/2014/main" val="20003"/>
                    </a:ext>
                  </a:extLst>
                </a:gridCol>
                <a:gridCol w="1118326">
                  <a:extLst>
                    <a:ext uri="{9D8B030D-6E8A-4147-A177-3AD203B41FA5}">
                      <a16:colId xmlns:a16="http://schemas.microsoft.com/office/drawing/2014/main" val="20004"/>
                    </a:ext>
                  </a:extLst>
                </a:gridCol>
                <a:gridCol w="1118326">
                  <a:extLst>
                    <a:ext uri="{9D8B030D-6E8A-4147-A177-3AD203B41FA5}">
                      <a16:colId xmlns:a16="http://schemas.microsoft.com/office/drawing/2014/main" val="20005"/>
                    </a:ext>
                  </a:extLst>
                </a:gridCol>
                <a:gridCol w="1118326">
                  <a:extLst>
                    <a:ext uri="{9D8B030D-6E8A-4147-A177-3AD203B41FA5}">
                      <a16:colId xmlns:a16="http://schemas.microsoft.com/office/drawing/2014/main" val="20006"/>
                    </a:ext>
                  </a:extLst>
                </a:gridCol>
                <a:gridCol w="1118326">
                  <a:extLst>
                    <a:ext uri="{9D8B030D-6E8A-4147-A177-3AD203B41FA5}">
                      <a16:colId xmlns:a16="http://schemas.microsoft.com/office/drawing/2014/main" val="20007"/>
                    </a:ext>
                  </a:extLst>
                </a:gridCol>
                <a:gridCol w="1118326">
                  <a:extLst>
                    <a:ext uri="{9D8B030D-6E8A-4147-A177-3AD203B41FA5}">
                      <a16:colId xmlns:a16="http://schemas.microsoft.com/office/drawing/2014/main" val="20008"/>
                    </a:ext>
                  </a:extLst>
                </a:gridCol>
                <a:gridCol w="1118326">
                  <a:extLst>
                    <a:ext uri="{9D8B030D-6E8A-4147-A177-3AD203B41FA5}">
                      <a16:colId xmlns:a16="http://schemas.microsoft.com/office/drawing/2014/main" val="20009"/>
                    </a:ext>
                  </a:extLst>
                </a:gridCol>
              </a:tblGrid>
              <a:tr h="102911">
                <a:tc>
                  <a:txBody>
                    <a:bodyPr/>
                    <a:lstStyle/>
                    <a:p>
                      <a:pPr algn="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5/95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10/90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15/85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20/80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30/70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50/50</a:t>
                      </a:r>
                    </a:p>
                  </a:txBody>
                  <a:tcPr marL="0" marR="0" marT="0" marB="0" anchor="ctr"/>
                </a:tc>
                <a:extLst>
                  <a:ext uri="{0D108BD9-81ED-4DB2-BD59-A6C34878D82A}">
                    <a16:rowId xmlns:a16="http://schemas.microsoft.com/office/drawing/2014/main" val="10000"/>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a:t>
                      </a: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0001"/>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31,0</a:t>
                      </a:r>
                    </a:p>
                  </a:txBody>
                  <a:tcPr marL="0" marR="0" marT="0" marB="0" anchor="ctr"/>
                </a:tc>
                <a:extLst>
                  <a:ext uri="{0D108BD9-81ED-4DB2-BD59-A6C34878D82A}">
                    <a16:rowId xmlns:a16="http://schemas.microsoft.com/office/drawing/2014/main" val="10002"/>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17,9</a:t>
                      </a:r>
                    </a:p>
                  </a:txBody>
                  <a:tcPr marL="0" marR="0" marT="0" marB="0" anchor="ctr"/>
                </a:tc>
                <a:extLst>
                  <a:ext uri="{0D108BD9-81ED-4DB2-BD59-A6C34878D82A}">
                    <a16:rowId xmlns:a16="http://schemas.microsoft.com/office/drawing/2014/main" val="10003"/>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13,9</a:t>
                      </a:r>
                    </a:p>
                  </a:txBody>
                  <a:tcPr marL="0" marR="0" marT="0" marB="0" anchor="ctr"/>
                </a:tc>
                <a:extLst>
                  <a:ext uri="{0D108BD9-81ED-4DB2-BD59-A6C34878D82A}">
                    <a16:rowId xmlns:a16="http://schemas.microsoft.com/office/drawing/2014/main" val="10004"/>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11,3</a:t>
                      </a:r>
                    </a:p>
                  </a:txBody>
                  <a:tcPr marL="0" marR="0" marT="0" marB="0" anchor="ctr"/>
                </a:tc>
                <a:extLst>
                  <a:ext uri="{0D108BD9-81ED-4DB2-BD59-A6C34878D82A}">
                    <a16:rowId xmlns:a16="http://schemas.microsoft.com/office/drawing/2014/main" val="10005"/>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9,8</a:t>
                      </a:r>
                    </a:p>
                  </a:txBody>
                  <a:tcPr marL="0" marR="0" marT="0" marB="0" anchor="ctr"/>
                </a:tc>
                <a:extLst>
                  <a:ext uri="{0D108BD9-81ED-4DB2-BD59-A6C34878D82A}">
                    <a16:rowId xmlns:a16="http://schemas.microsoft.com/office/drawing/2014/main" val="10006"/>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8,0</a:t>
                      </a:r>
                    </a:p>
                  </a:txBody>
                  <a:tcPr marL="0" marR="0" marT="0" marB="0" anchor="ctr"/>
                </a:tc>
                <a:extLst>
                  <a:ext uri="{0D108BD9-81ED-4DB2-BD59-A6C34878D82A}">
                    <a16:rowId xmlns:a16="http://schemas.microsoft.com/office/drawing/2014/main" val="10007"/>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6,9</a:t>
                      </a:r>
                    </a:p>
                  </a:txBody>
                  <a:tcPr marL="0" marR="0" marT="0" marB="0" anchor="ctr"/>
                </a:tc>
                <a:extLst>
                  <a:ext uri="{0D108BD9-81ED-4DB2-BD59-A6C34878D82A}">
                    <a16:rowId xmlns:a16="http://schemas.microsoft.com/office/drawing/2014/main" val="10008"/>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5,7</a:t>
                      </a:r>
                    </a:p>
                  </a:txBody>
                  <a:tcPr marL="0" marR="0" marT="0" marB="0" anchor="ctr"/>
                </a:tc>
                <a:extLst>
                  <a:ext uri="{0D108BD9-81ED-4DB2-BD59-A6C34878D82A}">
                    <a16:rowId xmlns:a16="http://schemas.microsoft.com/office/drawing/2014/main" val="10009"/>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4,8</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extLst>
                  <a:ext uri="{0D108BD9-81ED-4DB2-BD59-A6C34878D82A}">
                    <a16:rowId xmlns:a16="http://schemas.microsoft.com/office/drawing/2014/main" val="10010"/>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4,4</a:t>
                      </a:r>
                    </a:p>
                  </a:txBody>
                  <a:tcPr marL="0" marR="0" marT="0" marB="0" anchor="ctr"/>
                </a:tc>
                <a:extLst>
                  <a:ext uri="{0D108BD9-81ED-4DB2-BD59-A6C34878D82A}">
                    <a16:rowId xmlns:a16="http://schemas.microsoft.com/office/drawing/2014/main" val="10011"/>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extLst>
                  <a:ext uri="{0D108BD9-81ED-4DB2-BD59-A6C34878D82A}">
                    <a16:rowId xmlns:a16="http://schemas.microsoft.com/office/drawing/2014/main" val="10012"/>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3,7</a:t>
                      </a:r>
                    </a:p>
                  </a:txBody>
                  <a:tcPr marL="0" marR="0" marT="0" marB="0" anchor="ctr"/>
                </a:tc>
                <a:extLst>
                  <a:ext uri="{0D108BD9-81ED-4DB2-BD59-A6C34878D82A}">
                    <a16:rowId xmlns:a16="http://schemas.microsoft.com/office/drawing/2014/main" val="10013"/>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extLst>
                  <a:ext uri="{0D108BD9-81ED-4DB2-BD59-A6C34878D82A}">
                    <a16:rowId xmlns:a16="http://schemas.microsoft.com/office/drawing/2014/main" val="10014"/>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1000</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2,7</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a:t>
                      </a:r>
                    </a:p>
                  </a:txBody>
                  <a:tcPr marL="0" marR="0" marT="0" marB="0" anchor="ctr"/>
                </a:tc>
                <a:extLst>
                  <a:ext uri="{0D108BD9-81ED-4DB2-BD59-A6C34878D82A}">
                    <a16:rowId xmlns:a16="http://schemas.microsoft.com/office/drawing/2014/main" val="10015"/>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extLst>
                  <a:ext uri="{0D108BD9-81ED-4DB2-BD59-A6C34878D82A}">
                    <a16:rowId xmlns:a16="http://schemas.microsoft.com/office/drawing/2014/main" val="10016"/>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0,8</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extLst>
                  <a:ext uri="{0D108BD9-81ED-4DB2-BD59-A6C34878D82A}">
                    <a16:rowId xmlns:a16="http://schemas.microsoft.com/office/drawing/2014/main" val="10017"/>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a:t>
                      </a:r>
                    </a:p>
                  </a:txBody>
                  <a:tcPr marL="0" marR="0"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53429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a:solidFill>
                  <a:schemeClr val="accent2">
                    <a:lumMod val="75000"/>
                  </a:schemeClr>
                </a:solidFill>
              </a:rPr>
              <a:t>SOCIALINĖS-DEMOGRAFINĖS CHARAKTERISTIKOS</a:t>
            </a:r>
          </a:p>
        </p:txBody>
      </p:sp>
      <p:graphicFrame>
        <p:nvGraphicFramePr>
          <p:cNvPr id="3" name="Object 2"/>
          <p:cNvGraphicFramePr>
            <a:graphicFrameLocks/>
          </p:cNvGraphicFramePr>
          <p:nvPr>
            <p:extLst>
              <p:ext uri="{D42A27DB-BD31-4B8C-83A1-F6EECF244321}">
                <p14:modId xmlns:p14="http://schemas.microsoft.com/office/powerpoint/2010/main" val="3843789001"/>
              </p:ext>
            </p:extLst>
          </p:nvPr>
        </p:nvGraphicFramePr>
        <p:xfrm>
          <a:off x="4673600" y="1227138"/>
          <a:ext cx="7169150" cy="5310187"/>
        </p:xfrm>
        <a:graphic>
          <a:graphicData uri="http://schemas.openxmlformats.org/presentationml/2006/ole">
            <mc:AlternateContent xmlns:mc="http://schemas.openxmlformats.org/markup-compatibility/2006">
              <mc:Choice xmlns:v="urn:schemas-microsoft-com:vml" Requires="v">
                <p:oleObj spid="_x0000_s229542" name="Macro-Enabled Worksheet" r:id="rId3" imgW="6953250" imgH="5153221" progId="Excel.SheetMacroEnabled.12">
                  <p:embed/>
                </p:oleObj>
              </mc:Choice>
              <mc:Fallback>
                <p:oleObj name="Macro-Enabled Worksheet" r:id="rId3" imgW="6953250" imgH="5153221" progId="Excel.SheetMacroEnabled.12">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227138"/>
                        <a:ext cx="716915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3813122435"/>
              </p:ext>
            </p:extLst>
          </p:nvPr>
        </p:nvGraphicFramePr>
        <p:xfrm>
          <a:off x="566738" y="1358900"/>
          <a:ext cx="5232400" cy="5037138"/>
        </p:xfrm>
        <a:graphic>
          <a:graphicData uri="http://schemas.openxmlformats.org/presentationml/2006/ole">
            <mc:AlternateContent xmlns:mc="http://schemas.openxmlformats.org/markup-compatibility/2006">
              <mc:Choice xmlns:v="urn:schemas-microsoft-com:vml" Requires="v">
                <p:oleObj spid="_x0000_s229543" name="Macro-Enabled Worksheet" r:id="rId5" imgW="5077047" imgH="4886325" progId="Excel.SheetMacroEnabled.12">
                  <p:embed/>
                </p:oleObj>
              </mc:Choice>
              <mc:Fallback>
                <p:oleObj name="Macro-Enabled Worksheet" r:id="rId5" imgW="5077047" imgH="4886325" progId="Excel.SheetMacroEnabled.12">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38" y="1358900"/>
                        <a:ext cx="52324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838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45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Ar Jūs šiuo metu svarstote apie emigraciją (pasibaigus COVID sukeltiems apribojimams)? </a:t>
            </a:r>
            <a:endParaRPr lang="en-GB" dirty="0"/>
          </a:p>
        </p:txBody>
      </p:sp>
      <p:sp>
        <p:nvSpPr>
          <p:cNvPr id="2" name="Title 1"/>
          <p:cNvSpPr>
            <a:spLocks noGrp="1"/>
          </p:cNvSpPr>
          <p:nvPr>
            <p:ph type="title"/>
          </p:nvPr>
        </p:nvSpPr>
        <p:spPr>
          <a:xfrm>
            <a:off x="1221178" y="365125"/>
            <a:ext cx="10442738" cy="1151703"/>
          </a:xfrm>
        </p:spPr>
        <p:txBody>
          <a:bodyPr/>
          <a:lstStyle/>
          <a:p>
            <a:r>
              <a:rPr lang="lt-LT" dirty="0">
                <a:solidFill>
                  <a:schemeClr val="accent2">
                    <a:lumMod val="75000"/>
                  </a:schemeClr>
                </a:solidFill>
              </a:rPr>
              <a:t>SVARSTYMAS EMIGRUOTI (PROC.)</a:t>
            </a:r>
            <a:endParaRPr lang="lt-LT" i="1" dirty="0">
              <a:solidFill>
                <a:schemeClr val="accent2">
                  <a:lumMod val="75000"/>
                </a:schemeClr>
              </a:solidFill>
            </a:endParaRPr>
          </a:p>
        </p:txBody>
      </p:sp>
      <p:sp>
        <p:nvSpPr>
          <p:cNvPr id="8" name="Content Placeholder 4">
            <a:extLst>
              <a:ext uri="{FF2B5EF4-FFF2-40B4-BE49-F238E27FC236}">
                <a16:creationId xmlns:a16="http://schemas.microsoft.com/office/drawing/2014/main" id="{DFA38892-573B-4C0C-94E4-365BDC1F0104}"/>
              </a:ext>
            </a:extLst>
          </p:cNvPr>
          <p:cNvSpPr>
            <a:spLocks noGrp="1"/>
          </p:cNvSpPr>
          <p:nvPr>
            <p:ph sz="half" idx="10"/>
          </p:nvPr>
        </p:nvSpPr>
        <p:spPr>
          <a:xfrm>
            <a:off x="9101486" y="2045209"/>
            <a:ext cx="2789608" cy="3914526"/>
          </a:xfrm>
        </p:spPr>
        <p:txBody>
          <a:bodyPr/>
          <a:lstStyle/>
          <a:p>
            <a:r>
              <a:rPr lang="lt-LT" dirty="0"/>
              <a:t>“Taip, bet konkrečių planų neturiu“ dažniau nurodė vyrai, 18-25 m. respondentai.</a:t>
            </a:r>
          </a:p>
        </p:txBody>
      </p:sp>
      <p:sp>
        <p:nvSpPr>
          <p:cNvPr id="11" name="Content Placeholder 16"/>
          <p:cNvSpPr txBox="1">
            <a:spLocks/>
          </p:cNvSpPr>
          <p:nvPr/>
        </p:nvSpPr>
        <p:spPr>
          <a:xfrm>
            <a:off x="1221178" y="1631570"/>
            <a:ext cx="735213" cy="274081"/>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N=1013 </a:t>
            </a:r>
          </a:p>
        </p:txBody>
      </p:sp>
      <p:graphicFrame>
        <p:nvGraphicFramePr>
          <p:cNvPr id="5" name="Object 4"/>
          <p:cNvGraphicFramePr>
            <a:graphicFrameLocks/>
          </p:cNvGraphicFramePr>
          <p:nvPr>
            <p:extLst>
              <p:ext uri="{D42A27DB-BD31-4B8C-83A1-F6EECF244321}">
                <p14:modId xmlns:p14="http://schemas.microsoft.com/office/powerpoint/2010/main" val="3210289490"/>
              </p:ext>
            </p:extLst>
          </p:nvPr>
        </p:nvGraphicFramePr>
        <p:xfrm>
          <a:off x="1588784" y="2079182"/>
          <a:ext cx="6748463" cy="3798888"/>
        </p:xfrm>
        <a:graphic>
          <a:graphicData uri="http://schemas.openxmlformats.org/presentationml/2006/ole">
            <mc:AlternateContent xmlns:mc="http://schemas.openxmlformats.org/markup-compatibility/2006">
              <mc:Choice xmlns:v="urn:schemas-microsoft-com:vml" Requires="v">
                <p:oleObj spid="_x0000_s214151" name="Macro-Enabled Worksheet" r:id="rId3" imgW="5667597" imgH="3190826" progId="Excel.SheetMacroEnabled.12">
                  <p:embed/>
                </p:oleObj>
              </mc:Choice>
              <mc:Fallback>
                <p:oleObj name="Macro-Enabled Worksheet" r:id="rId3" imgW="5667597" imgH="3190826" progId="Excel.SheetMacroEnabled.12">
                  <p:embed/>
                  <p:pic>
                    <p:nvPicPr>
                      <p:cNvPr id="0" name="Object 4"/>
                      <p:cNvPicPr>
                        <a:picLocks noChangeArrowheads="1"/>
                      </p:cNvPicPr>
                      <p:nvPr/>
                    </p:nvPicPr>
                    <p:blipFill>
                      <a:blip r:embed="rId4"/>
                      <a:srcRect/>
                      <a:stretch>
                        <a:fillRect/>
                      </a:stretch>
                    </p:blipFill>
                    <p:spPr bwMode="auto">
                      <a:xfrm>
                        <a:off x="1588784" y="2079182"/>
                        <a:ext cx="6748463"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756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r>
              <a:rPr lang="lt-LT" dirty="0"/>
              <a:t>Kodėl ketinate emigruoti? </a:t>
            </a:r>
            <a:endParaRPr lang="en-GB" dirty="0"/>
          </a:p>
        </p:txBody>
      </p:sp>
      <p:sp>
        <p:nvSpPr>
          <p:cNvPr id="2" name="Title 1"/>
          <p:cNvSpPr>
            <a:spLocks noGrp="1"/>
          </p:cNvSpPr>
          <p:nvPr>
            <p:ph type="title"/>
          </p:nvPr>
        </p:nvSpPr>
        <p:spPr/>
        <p:txBody>
          <a:bodyPr/>
          <a:lstStyle/>
          <a:p>
            <a:r>
              <a:rPr lang="lt-LT" dirty="0">
                <a:solidFill>
                  <a:schemeClr val="accent2">
                    <a:lumMod val="75000"/>
                  </a:schemeClr>
                </a:solidFill>
              </a:rPr>
              <a:t>EMIGRAVIMO PRIEŽASTYS (PROC.) </a:t>
            </a:r>
            <a:br>
              <a:rPr lang="lt-LT" dirty="0">
                <a:solidFill>
                  <a:schemeClr val="accent2">
                    <a:lumMod val="75000"/>
                  </a:schemeClr>
                </a:solidFill>
              </a:rPr>
            </a:br>
            <a:r>
              <a:rPr lang="lt-LT" i="1" dirty="0">
                <a:solidFill>
                  <a:schemeClr val="accent2">
                    <a:lumMod val="75000"/>
                  </a:schemeClr>
                </a:solidFill>
              </a:rPr>
              <a:t>spontaniniai atsakymai</a:t>
            </a:r>
          </a:p>
        </p:txBody>
      </p:sp>
      <p:sp>
        <p:nvSpPr>
          <p:cNvPr id="11" name="Content Placeholder 16"/>
          <p:cNvSpPr txBox="1">
            <a:spLocks/>
          </p:cNvSpPr>
          <p:nvPr/>
        </p:nvSpPr>
        <p:spPr>
          <a:xfrm>
            <a:off x="1231811" y="1620937"/>
            <a:ext cx="1846314" cy="274081"/>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accent6"/>
                </a:solidFill>
              </a:rPr>
              <a:t>N=34*</a:t>
            </a:r>
          </a:p>
          <a:p>
            <a:r>
              <a:rPr lang="lt-LT" dirty="0">
                <a:solidFill>
                  <a:schemeClr val="accent6"/>
                </a:solidFill>
              </a:rPr>
              <a:t>*Turintys konkrečius emigracijos planus</a:t>
            </a:r>
          </a:p>
        </p:txBody>
      </p:sp>
      <p:graphicFrame>
        <p:nvGraphicFramePr>
          <p:cNvPr id="3" name="Object 2"/>
          <p:cNvGraphicFramePr>
            <a:graphicFrameLocks/>
          </p:cNvGraphicFramePr>
          <p:nvPr>
            <p:extLst>
              <p:ext uri="{D42A27DB-BD31-4B8C-83A1-F6EECF244321}">
                <p14:modId xmlns:p14="http://schemas.microsoft.com/office/powerpoint/2010/main" val="3552164177"/>
              </p:ext>
            </p:extLst>
          </p:nvPr>
        </p:nvGraphicFramePr>
        <p:xfrm>
          <a:off x="1481138" y="2509838"/>
          <a:ext cx="9163050" cy="3352800"/>
        </p:xfrm>
        <a:graphic>
          <a:graphicData uri="http://schemas.openxmlformats.org/presentationml/2006/ole">
            <mc:AlternateContent xmlns:mc="http://schemas.openxmlformats.org/markup-compatibility/2006">
              <mc:Choice xmlns:v="urn:schemas-microsoft-com:vml" Requires="v">
                <p:oleObj spid="_x0000_s262173" name="Macro-Enabled Worksheet" r:id="rId3" imgW="4762500" imgH="1752502" progId="Excel.SheetMacroEnabled.12">
                  <p:embed/>
                </p:oleObj>
              </mc:Choice>
              <mc:Fallback>
                <p:oleObj name="Macro-Enabled Worksheet" r:id="rId3" imgW="4762500" imgH="1752502" progId="Excel.SheetMacroEnabled.12">
                  <p:embed/>
                  <p:pic>
                    <p:nvPicPr>
                      <p:cNvPr id="0" name="Object 2"/>
                      <p:cNvPicPr>
                        <a:picLocks noChangeArrowheads="1"/>
                      </p:cNvPicPr>
                      <p:nvPr/>
                    </p:nvPicPr>
                    <p:blipFill>
                      <a:blip r:embed="rId4"/>
                      <a:srcRect/>
                      <a:stretch>
                        <a:fillRect/>
                      </a:stretch>
                    </p:blipFill>
                    <p:spPr bwMode="auto">
                      <a:xfrm>
                        <a:off x="1481138" y="2509838"/>
                        <a:ext cx="91630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371600" y="6328044"/>
            <a:ext cx="3413051" cy="400110"/>
          </a:xfrm>
          <a:prstGeom prst="rect">
            <a:avLst/>
          </a:prstGeom>
          <a:noFill/>
        </p:spPr>
        <p:txBody>
          <a:bodyPr wrap="square" rtlCol="0">
            <a:spAutoFit/>
          </a:bodyPr>
          <a:lstStyle/>
          <a:p>
            <a:r>
              <a:rPr lang="lt-LT" sz="1000" i="1" dirty="0">
                <a:solidFill>
                  <a:schemeClr val="tx1">
                    <a:lumMod val="65000"/>
                    <a:lumOff val="35000"/>
                  </a:schemeClr>
                </a:solidFill>
              </a:rPr>
              <a:t>*Galimi keli atsakymai; suma viršija 100 proc..</a:t>
            </a:r>
          </a:p>
          <a:p>
            <a:r>
              <a:rPr lang="lt-LT" sz="1000" i="1" dirty="0">
                <a:solidFill>
                  <a:schemeClr val="accent6"/>
                </a:solidFill>
              </a:rPr>
              <a:t>**Statistiškai nereikšminga imtis</a:t>
            </a:r>
          </a:p>
        </p:txBody>
      </p:sp>
    </p:spTree>
    <p:extLst>
      <p:ext uri="{BB962C8B-B14F-4D97-AF65-F5344CB8AC3E}">
        <p14:creationId xmlns:p14="http://schemas.microsoft.com/office/powerpoint/2010/main" val="363043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Pastaruoju metu Lietuvoje stebimas didėjantis grįžtančių buvusių migrantų skaičius? Kaip Jūs vertinate tai, kad Lietuvos piliečiai grįžta iš migracijos atgal į Lietuvą?</a:t>
            </a:r>
            <a:endParaRPr lang="en-GB" dirty="0"/>
          </a:p>
        </p:txBody>
      </p:sp>
      <p:sp>
        <p:nvSpPr>
          <p:cNvPr id="2" name="Title 1"/>
          <p:cNvSpPr>
            <a:spLocks noGrp="1"/>
          </p:cNvSpPr>
          <p:nvPr>
            <p:ph type="title"/>
          </p:nvPr>
        </p:nvSpPr>
        <p:spPr/>
        <p:txBody>
          <a:bodyPr/>
          <a:lstStyle/>
          <a:p>
            <a:r>
              <a:rPr lang="lt-LT" dirty="0">
                <a:solidFill>
                  <a:schemeClr val="accent2">
                    <a:lumMod val="75000"/>
                  </a:schemeClr>
                </a:solidFill>
              </a:rPr>
              <a:t>GRĮŽTAMOSIOS MIGRACIJOS VERTINIMAS (PROC.)</a:t>
            </a:r>
            <a:endParaRPr lang="lt-LT" i="1" dirty="0">
              <a:solidFill>
                <a:schemeClr val="accent2">
                  <a:lumMod val="75000"/>
                </a:schemeClr>
              </a:solidFill>
            </a:endParaRPr>
          </a:p>
        </p:txBody>
      </p:sp>
      <p:sp>
        <p:nvSpPr>
          <p:cNvPr id="8" name="Content Placeholder 4">
            <a:extLst>
              <a:ext uri="{FF2B5EF4-FFF2-40B4-BE49-F238E27FC236}">
                <a16:creationId xmlns:a16="http://schemas.microsoft.com/office/drawing/2014/main" id="{DFA38892-573B-4C0C-94E4-365BDC1F0104}"/>
              </a:ext>
            </a:extLst>
          </p:cNvPr>
          <p:cNvSpPr>
            <a:spLocks noGrp="1"/>
          </p:cNvSpPr>
          <p:nvPr>
            <p:ph sz="half" idx="10"/>
          </p:nvPr>
        </p:nvSpPr>
        <p:spPr>
          <a:xfrm>
            <a:off x="9101486" y="2045209"/>
            <a:ext cx="2789608" cy="3914526"/>
          </a:xfrm>
        </p:spPr>
        <p:txBody>
          <a:bodyPr/>
          <a:lstStyle/>
          <a:p>
            <a:r>
              <a:rPr lang="lt-LT" dirty="0"/>
              <a:t>Greičiau palankiai dažniau vertina moterys.</a:t>
            </a:r>
          </a:p>
        </p:txBody>
      </p:sp>
      <p:sp>
        <p:nvSpPr>
          <p:cNvPr id="11" name="Content Placeholder 16"/>
          <p:cNvSpPr txBox="1">
            <a:spLocks/>
          </p:cNvSpPr>
          <p:nvPr/>
        </p:nvSpPr>
        <p:spPr>
          <a:xfrm>
            <a:off x="1221178" y="1833597"/>
            <a:ext cx="735213" cy="274081"/>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N=1013 </a:t>
            </a:r>
          </a:p>
        </p:txBody>
      </p:sp>
      <p:graphicFrame>
        <p:nvGraphicFramePr>
          <p:cNvPr id="5" name="Object 4"/>
          <p:cNvGraphicFramePr>
            <a:graphicFrameLocks/>
          </p:cNvGraphicFramePr>
          <p:nvPr>
            <p:extLst>
              <p:ext uri="{D42A27DB-BD31-4B8C-83A1-F6EECF244321}">
                <p14:modId xmlns:p14="http://schemas.microsoft.com/office/powerpoint/2010/main" val="3510717429"/>
              </p:ext>
            </p:extLst>
          </p:nvPr>
        </p:nvGraphicFramePr>
        <p:xfrm>
          <a:off x="1588784" y="2243364"/>
          <a:ext cx="7243762" cy="3673475"/>
        </p:xfrm>
        <a:graphic>
          <a:graphicData uri="http://schemas.openxmlformats.org/presentationml/2006/ole">
            <mc:AlternateContent xmlns:mc="http://schemas.openxmlformats.org/markup-compatibility/2006">
              <mc:Choice xmlns:v="urn:schemas-microsoft-com:vml" Requires="v">
                <p:oleObj spid="_x0000_s265236" name="Macro-Enabled Worksheet" r:id="rId3" imgW="6086697" imgH="3086100" progId="Excel.SheetMacroEnabled.12">
                  <p:embed/>
                </p:oleObj>
              </mc:Choice>
              <mc:Fallback>
                <p:oleObj name="Macro-Enabled Worksheet" r:id="rId3" imgW="6086697" imgH="3086100" progId="Excel.SheetMacroEnabled.12">
                  <p:embed/>
                  <p:pic>
                    <p:nvPicPr>
                      <p:cNvPr id="0" name=""/>
                      <p:cNvPicPr>
                        <a:picLocks noChangeArrowheads="1"/>
                      </p:cNvPicPr>
                      <p:nvPr/>
                    </p:nvPicPr>
                    <p:blipFill>
                      <a:blip r:embed="rId4"/>
                      <a:srcRect/>
                      <a:stretch>
                        <a:fillRect/>
                      </a:stretch>
                    </p:blipFill>
                    <p:spPr bwMode="auto">
                      <a:xfrm>
                        <a:off x="1588784" y="2243364"/>
                        <a:ext cx="72437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7172410"/>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9597</TotalTime>
  <Words>906</Words>
  <Application>Microsoft Office PowerPoint</Application>
  <PresentationFormat>Widescreen</PresentationFormat>
  <Paragraphs>234</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1" baseType="lpstr">
      <vt:lpstr>Yu Gothic UI Semilight</vt:lpstr>
      <vt:lpstr>Microsoft YaHei UI Light</vt:lpstr>
      <vt:lpstr>Arial</vt:lpstr>
      <vt:lpstr>Calibri</vt:lpstr>
      <vt:lpstr>1_Office Theme</vt:lpstr>
      <vt:lpstr>Macro-Enabled Worksheet</vt:lpstr>
      <vt:lpstr>Microsoft Excel Macro-Enabled Worksheet</vt:lpstr>
      <vt:lpstr>VISUOMENĖS POŽIŪRIO Į MIGRACIJOS PROCESUS COVID-19 KONTEKSTE KAITOS TYRIMAS</vt:lpstr>
      <vt:lpstr>PowerPoint Presentation</vt:lpstr>
      <vt:lpstr>TYRIMO METODIKA</vt:lpstr>
      <vt:lpstr>STATISTINĖ PAKLAIDA</vt:lpstr>
      <vt:lpstr>SOCIALINĖS-DEMOGRAFINĖS CHARAKTERISTIKOS</vt:lpstr>
      <vt:lpstr>PowerPoint Presentation</vt:lpstr>
      <vt:lpstr>SVARSTYMAS EMIGRUOTI (PROC.)</vt:lpstr>
      <vt:lpstr>EMIGRAVIMO PRIEŽASTYS (PROC.)  spontaniniai atsakymai</vt:lpstr>
      <vt:lpstr>GRĮŽTAMOSIOS MIGRACIJOS VERTINIMAS (PROC.)</vt:lpstr>
      <vt:lpstr>NUOMONĖ DĖL LIETUVOS PILIEČIŲ SKATINIMO GRĮŽTI Į LIETUVĄ (PROC.)</vt:lpstr>
      <vt:lpstr>Į LIETUVĄ ATVYKSTANČIŲ UŽSIENIEČIŲ VERTINIMAS (PROC.)</vt:lpstr>
      <vt:lpstr>PowerPoint Presentation</vt:lpstr>
      <vt:lpstr>APIBENDRINIMAS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Remigijus</dc:creator>
  <cp:lastModifiedBy>ILGIUS Vaidotas</cp:lastModifiedBy>
  <cp:revision>930</cp:revision>
  <cp:lastPrinted>2018-02-02T07:59:50Z</cp:lastPrinted>
  <dcterms:created xsi:type="dcterms:W3CDTF">2016-10-12T19:46:29Z</dcterms:created>
  <dcterms:modified xsi:type="dcterms:W3CDTF">2020-08-10T20:53:08Z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2020-08-10T20:53:08Z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55124f99-9357-4140-bf72-13d41f974bce</vt:lpwstr>
  </property>
  <property fmtid="{D5CDD505-2E9C-101B-9397-08002B2CF9AE}" pid="8" name="MSIP_Label_2059aa38-f392-4105-be92-628035578272_ContentBits">
    <vt:lpwstr>0</vt:lpwstr>
  </property>
</Properties>
</file>